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</p:sldMasterIdLst>
  <p:notesMasterIdLst>
    <p:notesMasterId r:id="rId24"/>
  </p:notesMasterIdLst>
  <p:sldIdLst>
    <p:sldId id="256" r:id="rId2"/>
    <p:sldId id="257" r:id="rId3"/>
    <p:sldId id="347" r:id="rId4"/>
    <p:sldId id="258" r:id="rId5"/>
    <p:sldId id="348" r:id="rId6"/>
    <p:sldId id="349" r:id="rId7"/>
    <p:sldId id="350" r:id="rId8"/>
    <p:sldId id="351" r:id="rId9"/>
    <p:sldId id="352" r:id="rId10"/>
    <p:sldId id="354" r:id="rId11"/>
    <p:sldId id="353" r:id="rId12"/>
    <p:sldId id="355" r:id="rId13"/>
    <p:sldId id="356" r:id="rId14"/>
    <p:sldId id="357" r:id="rId15"/>
    <p:sldId id="359" r:id="rId16"/>
    <p:sldId id="358" r:id="rId17"/>
    <p:sldId id="360" r:id="rId18"/>
    <p:sldId id="361" r:id="rId19"/>
    <p:sldId id="362" r:id="rId20"/>
    <p:sldId id="363" r:id="rId21"/>
    <p:sldId id="364" r:id="rId22"/>
    <p:sldId id="365" r:id="rId23"/>
  </p:sldIdLst>
  <p:sldSz cx="9144000" cy="5143500" type="screen16x9"/>
  <p:notesSz cx="6858000" cy="9144000"/>
  <p:embeddedFontLst>
    <p:embeddedFont>
      <p:font typeface="Lato" panose="020B0604020202020204" pitchFamily="34" charset="0"/>
      <p:regular r:id="rId25"/>
      <p:bold r:id="rId26"/>
      <p:italic r:id="rId27"/>
      <p:boldItalic r:id="rId28"/>
    </p:embeddedFont>
    <p:embeddedFont>
      <p:font typeface="Montserrat" panose="00000500000000000000" pitchFamily="2" charset="-18"/>
      <p:regular r:id="rId29"/>
      <p:bold r:id="rId30"/>
      <p:italic r:id="rId31"/>
      <p:boldItalic r:id="rId32"/>
    </p:embeddedFont>
    <p:embeddedFont>
      <p:font typeface="Vidaloka" panose="020B060402020202020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1E1E96-4303-446C-8289-13B67CAC60DD}">
  <a:tblStyle styleId="{071E1E96-4303-446C-8289-13B67CAC60D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75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B1F91145-E529-E15A-384E-ED2323E41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>
            <a:extLst>
              <a:ext uri="{FF2B5EF4-FFF2-40B4-BE49-F238E27FC236}">
                <a16:creationId xmlns:a16="http://schemas.microsoft.com/office/drawing/2014/main" id="{8E2EF984-BFBE-7033-5030-AF0A0C4B66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>
            <a:extLst>
              <a:ext uri="{FF2B5EF4-FFF2-40B4-BE49-F238E27FC236}">
                <a16:creationId xmlns:a16="http://schemas.microsoft.com/office/drawing/2014/main" id="{FA7F9A1C-79BD-01C0-DFB4-9470CAAFB5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325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783253C3-C188-B498-D6EA-B3CB6A84C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>
            <a:extLst>
              <a:ext uri="{FF2B5EF4-FFF2-40B4-BE49-F238E27FC236}">
                <a16:creationId xmlns:a16="http://schemas.microsoft.com/office/drawing/2014/main" id="{8DF919C3-6D3F-40C4-8935-1B4024D178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>
            <a:extLst>
              <a:ext uri="{FF2B5EF4-FFF2-40B4-BE49-F238E27FC236}">
                <a16:creationId xmlns:a16="http://schemas.microsoft.com/office/drawing/2014/main" id="{CF9ABF82-F363-48ED-4E0C-797B85A3B7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798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20899DB3-334D-8945-DB22-8208C2838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>
            <a:extLst>
              <a:ext uri="{FF2B5EF4-FFF2-40B4-BE49-F238E27FC236}">
                <a16:creationId xmlns:a16="http://schemas.microsoft.com/office/drawing/2014/main" id="{D91048E4-42C5-B302-898F-95F965FC70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>
            <a:extLst>
              <a:ext uri="{FF2B5EF4-FFF2-40B4-BE49-F238E27FC236}">
                <a16:creationId xmlns:a16="http://schemas.microsoft.com/office/drawing/2014/main" id="{6A34E918-6EA4-486C-1043-16CFF2CBC7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473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BAEB0432-0104-A1CF-1285-A261BAA72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>
            <a:extLst>
              <a:ext uri="{FF2B5EF4-FFF2-40B4-BE49-F238E27FC236}">
                <a16:creationId xmlns:a16="http://schemas.microsoft.com/office/drawing/2014/main" id="{39235411-F2C1-35C2-A6B9-C8586444B9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>
            <a:extLst>
              <a:ext uri="{FF2B5EF4-FFF2-40B4-BE49-F238E27FC236}">
                <a16:creationId xmlns:a16="http://schemas.microsoft.com/office/drawing/2014/main" id="{27626B1D-B67A-64EF-3335-0DAA93BCBD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9090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CEFEA6E0-D402-6455-564E-4E5DD5FF6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>
            <a:extLst>
              <a:ext uri="{FF2B5EF4-FFF2-40B4-BE49-F238E27FC236}">
                <a16:creationId xmlns:a16="http://schemas.microsoft.com/office/drawing/2014/main" id="{EA02A7D6-3EC4-A2E9-1A1A-D6D47408D7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>
            <a:extLst>
              <a:ext uri="{FF2B5EF4-FFF2-40B4-BE49-F238E27FC236}">
                <a16:creationId xmlns:a16="http://schemas.microsoft.com/office/drawing/2014/main" id="{DFCA0264-8B28-01BE-D1F0-B34E500226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9288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67D29359-F767-67AE-924D-BC2800C57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>
            <a:extLst>
              <a:ext uri="{FF2B5EF4-FFF2-40B4-BE49-F238E27FC236}">
                <a16:creationId xmlns:a16="http://schemas.microsoft.com/office/drawing/2014/main" id="{EFF232DD-F66E-006F-FA87-B6AC99E2B8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>
            <a:extLst>
              <a:ext uri="{FF2B5EF4-FFF2-40B4-BE49-F238E27FC236}">
                <a16:creationId xmlns:a16="http://schemas.microsoft.com/office/drawing/2014/main" id="{EC29668D-3FD8-34C4-FBD8-1CE341902B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4310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4EC4EE36-9CBA-27D2-AA84-66BBD924B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>
            <a:extLst>
              <a:ext uri="{FF2B5EF4-FFF2-40B4-BE49-F238E27FC236}">
                <a16:creationId xmlns:a16="http://schemas.microsoft.com/office/drawing/2014/main" id="{FF486EC0-EDDD-4393-3D6B-8DB9985338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>
            <a:extLst>
              <a:ext uri="{FF2B5EF4-FFF2-40B4-BE49-F238E27FC236}">
                <a16:creationId xmlns:a16="http://schemas.microsoft.com/office/drawing/2014/main" id="{8CFC8FA5-D3D4-3DEC-FA31-399891A41F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448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1EE2446D-16C9-7BCF-BC07-BD2B6963D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>
            <a:extLst>
              <a:ext uri="{FF2B5EF4-FFF2-40B4-BE49-F238E27FC236}">
                <a16:creationId xmlns:a16="http://schemas.microsoft.com/office/drawing/2014/main" id="{8DD57B9E-CA29-4191-BEF8-C85C475310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>
            <a:extLst>
              <a:ext uri="{FF2B5EF4-FFF2-40B4-BE49-F238E27FC236}">
                <a16:creationId xmlns:a16="http://schemas.microsoft.com/office/drawing/2014/main" id="{A3A21837-EAD0-4717-F25A-6352DAE3BB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26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C85E59A2-C1ED-750D-FF16-D529DDD7B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>
            <a:extLst>
              <a:ext uri="{FF2B5EF4-FFF2-40B4-BE49-F238E27FC236}">
                <a16:creationId xmlns:a16="http://schemas.microsoft.com/office/drawing/2014/main" id="{EE907D9A-8BA5-7405-F7CB-F9080935AB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>
            <a:extLst>
              <a:ext uri="{FF2B5EF4-FFF2-40B4-BE49-F238E27FC236}">
                <a16:creationId xmlns:a16="http://schemas.microsoft.com/office/drawing/2014/main" id="{DF249EA5-AF42-6AB3-5522-2BBD6C2F72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6757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2AB80C40-F668-995E-946A-A98CB6AFF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>
            <a:extLst>
              <a:ext uri="{FF2B5EF4-FFF2-40B4-BE49-F238E27FC236}">
                <a16:creationId xmlns:a16="http://schemas.microsoft.com/office/drawing/2014/main" id="{A567F2F5-DF8C-5BB3-459C-EA33083647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>
            <a:extLst>
              <a:ext uri="{FF2B5EF4-FFF2-40B4-BE49-F238E27FC236}">
                <a16:creationId xmlns:a16="http://schemas.microsoft.com/office/drawing/2014/main" id="{327F5434-F3E2-EAEE-01FE-BBE73FFD83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26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cc7554a049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cc7554a049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E773D4F5-96AB-6886-68EC-C3B7BB4D5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>
            <a:extLst>
              <a:ext uri="{FF2B5EF4-FFF2-40B4-BE49-F238E27FC236}">
                <a16:creationId xmlns:a16="http://schemas.microsoft.com/office/drawing/2014/main" id="{816527C3-86A6-7C44-303E-D77DB75B59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>
            <a:extLst>
              <a:ext uri="{FF2B5EF4-FFF2-40B4-BE49-F238E27FC236}">
                <a16:creationId xmlns:a16="http://schemas.microsoft.com/office/drawing/2014/main" id="{F718C218-30B3-6AAC-D671-3A04FFDAD7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1481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03F6C858-A694-CE66-F9E1-D747FF29B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>
            <a:extLst>
              <a:ext uri="{FF2B5EF4-FFF2-40B4-BE49-F238E27FC236}">
                <a16:creationId xmlns:a16="http://schemas.microsoft.com/office/drawing/2014/main" id="{F0983FCD-0C65-1FA1-AA5E-2C9B7A905F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>
            <a:extLst>
              <a:ext uri="{FF2B5EF4-FFF2-40B4-BE49-F238E27FC236}">
                <a16:creationId xmlns:a16="http://schemas.microsoft.com/office/drawing/2014/main" id="{2BE606B2-CEEE-D0AC-B54C-30DF9B2D6D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88402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9A771E79-35FF-9342-DF92-15D971D93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>
            <a:extLst>
              <a:ext uri="{FF2B5EF4-FFF2-40B4-BE49-F238E27FC236}">
                <a16:creationId xmlns:a16="http://schemas.microsoft.com/office/drawing/2014/main" id="{D3CA8D9D-00D4-AB13-0F9A-896AC355AB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>
            <a:extLst>
              <a:ext uri="{FF2B5EF4-FFF2-40B4-BE49-F238E27FC236}">
                <a16:creationId xmlns:a16="http://schemas.microsoft.com/office/drawing/2014/main" id="{0D3BFB13-EF8B-1CB7-FF5B-0C639041E8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9059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5E889436-B854-BC3D-513D-747600D67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>
            <a:extLst>
              <a:ext uri="{FF2B5EF4-FFF2-40B4-BE49-F238E27FC236}">
                <a16:creationId xmlns:a16="http://schemas.microsoft.com/office/drawing/2014/main" id="{BF087C06-0E4B-7EC1-F201-8196722164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>
            <a:extLst>
              <a:ext uri="{FF2B5EF4-FFF2-40B4-BE49-F238E27FC236}">
                <a16:creationId xmlns:a16="http://schemas.microsoft.com/office/drawing/2014/main" id="{FC17F1E2-FA7C-04B9-2B25-1116A6F370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2664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6251F40C-101D-6ACC-859E-1639C6756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>
            <a:extLst>
              <a:ext uri="{FF2B5EF4-FFF2-40B4-BE49-F238E27FC236}">
                <a16:creationId xmlns:a16="http://schemas.microsoft.com/office/drawing/2014/main" id="{3C8CAA1D-37B0-B3A4-BE0D-07E5F9D6A5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>
            <a:extLst>
              <a:ext uri="{FF2B5EF4-FFF2-40B4-BE49-F238E27FC236}">
                <a16:creationId xmlns:a16="http://schemas.microsoft.com/office/drawing/2014/main" id="{1ECC8795-2C4A-007A-5C48-5528731A13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327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4677EB8B-BA6C-91F6-07BA-88676BBC4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>
            <a:extLst>
              <a:ext uri="{FF2B5EF4-FFF2-40B4-BE49-F238E27FC236}">
                <a16:creationId xmlns:a16="http://schemas.microsoft.com/office/drawing/2014/main" id="{17E0DAFF-A37C-EB47-F91A-82FE2F6EEA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>
            <a:extLst>
              <a:ext uri="{FF2B5EF4-FFF2-40B4-BE49-F238E27FC236}">
                <a16:creationId xmlns:a16="http://schemas.microsoft.com/office/drawing/2014/main" id="{B79DBABF-71BE-D6D7-1C56-193FA5AE8F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581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B0D64D70-98A2-56FF-868E-B95E191BF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>
            <a:extLst>
              <a:ext uri="{FF2B5EF4-FFF2-40B4-BE49-F238E27FC236}">
                <a16:creationId xmlns:a16="http://schemas.microsoft.com/office/drawing/2014/main" id="{E28CD0F0-1A9F-5B12-0D92-2F57F44233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>
            <a:extLst>
              <a:ext uri="{FF2B5EF4-FFF2-40B4-BE49-F238E27FC236}">
                <a16:creationId xmlns:a16="http://schemas.microsoft.com/office/drawing/2014/main" id="{0395AB51-12B0-22F5-F9ED-A22DD670F0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474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57A59BA5-AD59-03CD-4AB7-8994EC9A5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>
            <a:extLst>
              <a:ext uri="{FF2B5EF4-FFF2-40B4-BE49-F238E27FC236}">
                <a16:creationId xmlns:a16="http://schemas.microsoft.com/office/drawing/2014/main" id="{E11F3FB8-5B30-D497-3AF7-EC47F13E62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>
            <a:extLst>
              <a:ext uri="{FF2B5EF4-FFF2-40B4-BE49-F238E27FC236}">
                <a16:creationId xmlns:a16="http://schemas.microsoft.com/office/drawing/2014/main" id="{2C33269E-EB32-6F95-A517-8F19502051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2112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35FF45FA-11EC-83E2-FE6B-AA71EB990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cf7a3c503a_0_0:notes">
            <a:extLst>
              <a:ext uri="{FF2B5EF4-FFF2-40B4-BE49-F238E27FC236}">
                <a16:creationId xmlns:a16="http://schemas.microsoft.com/office/drawing/2014/main" id="{B5B6E4AE-4DD6-CDCA-2E90-CEE67055C2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cf7a3c503a_0_0:notes">
            <a:extLst>
              <a:ext uri="{FF2B5EF4-FFF2-40B4-BE49-F238E27FC236}">
                <a16:creationId xmlns:a16="http://schemas.microsoft.com/office/drawing/2014/main" id="{D241F980-B904-8A77-4DD7-CE5F35ECCC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013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975" y="1324500"/>
            <a:ext cx="7064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40000" y="3377100"/>
            <a:ext cx="7064100" cy="44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-257975" y="-72550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4;p2"/>
          <p:cNvCxnSpPr/>
          <p:nvPr/>
        </p:nvCxnSpPr>
        <p:spPr>
          <a:xfrm flipH="1">
            <a:off x="6467450" y="3935375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30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8" name="Google Shape;468;p5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5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54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54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54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54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71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13250" y="1272925"/>
            <a:ext cx="7717500" cy="32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9pPr>
          </a:lstStyle>
          <a:p>
            <a:endParaRPr/>
          </a:p>
        </p:txBody>
      </p:sp>
      <p:cxnSp>
        <p:nvCxnSpPr>
          <p:cNvPr id="26" name="Google Shape;26;p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7;p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8;p4"/>
          <p:cNvCxnSpPr/>
          <p:nvPr/>
        </p:nvCxnSpPr>
        <p:spPr>
          <a:xfrm>
            <a:off x="6884900" y="-113600"/>
            <a:ext cx="2565600" cy="1306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895950" y="1682000"/>
            <a:ext cx="3847200" cy="23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67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57" name="Google Shape;57;p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58;p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59;p9"/>
          <p:cNvCxnSpPr/>
          <p:nvPr/>
        </p:nvCxnSpPr>
        <p:spPr>
          <a:xfrm flipH="1">
            <a:off x="5925450" y="2797500"/>
            <a:ext cx="3378000" cy="24669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358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5001000" y="194292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2"/>
          </p:nvPr>
        </p:nvSpPr>
        <p:spPr>
          <a:xfrm>
            <a:off x="5001000" y="2255100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1655200" y="194292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1655200" y="2255100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001000" y="372395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001000" y="4036125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7"/>
          </p:nvPr>
        </p:nvSpPr>
        <p:spPr>
          <a:xfrm>
            <a:off x="1655200" y="3723950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8"/>
          </p:nvPr>
        </p:nvSpPr>
        <p:spPr>
          <a:xfrm>
            <a:off x="1655250" y="4036125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9" hasCustomPrompt="1"/>
          </p:nvPr>
        </p:nvSpPr>
        <p:spPr>
          <a:xfrm>
            <a:off x="2378650" y="1303588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13" hasCustomPrompt="1"/>
          </p:nvPr>
        </p:nvSpPr>
        <p:spPr>
          <a:xfrm>
            <a:off x="5724450" y="1303588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14" hasCustomPrompt="1"/>
          </p:nvPr>
        </p:nvSpPr>
        <p:spPr>
          <a:xfrm>
            <a:off x="2378700" y="3082738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15" hasCustomPrompt="1"/>
          </p:nvPr>
        </p:nvSpPr>
        <p:spPr>
          <a:xfrm>
            <a:off x="5724450" y="3082738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cxnSp>
        <p:nvCxnSpPr>
          <p:cNvPr id="87" name="Google Shape;87;p1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1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6" name="Google Shape;456;p5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7" name="Google Shape;457;p5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9" name="Google Shape;459;p5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0" name="Google Shape;460;p5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1" name="Google Shape;461;p52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2" name="Google Shape;462;p52"/>
          <p:cNvCxnSpPr/>
          <p:nvPr/>
        </p:nvCxnSpPr>
        <p:spPr>
          <a:xfrm>
            <a:off x="-147275" y="3943475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4" name="Google Shape;464;p5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5" name="Google Shape;465;p5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6" name="Google Shape;466;p53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5" r:id="rId4"/>
    <p:sldLayoutId id="2147483658" r:id="rId5"/>
    <p:sldLayoutId id="2147483659" r:id="rId6"/>
    <p:sldLayoutId id="2147483697" r:id="rId7"/>
    <p:sldLayoutId id="2147483698" r:id="rId8"/>
    <p:sldLayoutId id="2147483699" r:id="rId9"/>
    <p:sldLayoutId id="214748370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0"/>
          <p:cNvSpPr txBox="1">
            <a:spLocks noGrp="1"/>
          </p:cNvSpPr>
          <p:nvPr>
            <p:ph type="ctrTitle"/>
          </p:nvPr>
        </p:nvSpPr>
        <p:spPr>
          <a:xfrm>
            <a:off x="519987" y="1343496"/>
            <a:ext cx="8104025" cy="24565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hu-H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Erdélyi magyarság kultúrtörténeti és természeti értékeinek felfedezése.</a:t>
            </a:r>
            <a:endParaRPr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9" name="Google Shape;489;p60"/>
          <p:cNvSpPr txBox="1">
            <a:spLocks noGrp="1"/>
          </p:cNvSpPr>
          <p:nvPr>
            <p:ph type="subTitle" idx="1"/>
          </p:nvPr>
        </p:nvSpPr>
        <p:spPr>
          <a:xfrm>
            <a:off x="1039975" y="4487444"/>
            <a:ext cx="7064100" cy="4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Készítette: Péterné Muntyán Ágnes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7ADFFE99-C677-2696-C7A2-840C2ADD4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305B463B-A197-6ADB-BD0A-B87BE25B9731}"/>
              </a:ext>
            </a:extLst>
          </p:cNvPr>
          <p:cNvSpPr txBox="1"/>
          <p:nvPr/>
        </p:nvSpPr>
        <p:spPr>
          <a:xfrm>
            <a:off x="713250" y="321131"/>
            <a:ext cx="7717500" cy="8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nap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Református templom</a:t>
            </a:r>
            <a:endParaRPr lang="en-US" sz="2800" i="0" u="sng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FACBA2F-18F3-7125-C484-AFA2EF4E98C9}"/>
              </a:ext>
            </a:extLst>
          </p:cNvPr>
          <p:cNvSpPr txBox="1"/>
          <p:nvPr/>
        </p:nvSpPr>
        <p:spPr>
          <a:xfrm>
            <a:off x="244929" y="1149248"/>
            <a:ext cx="8654142" cy="44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Székelyszentkirály – Székelyudvarhely (10 km)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„Vártemplom”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Stílusa: gótikus alapok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Fontos szerep – helyi magyarok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Központ, könnyen megközelíthető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4C6CD93-D61F-85E1-2EBA-184660A77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895" y="1983540"/>
            <a:ext cx="411580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9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F5320F4C-2D2C-F5A9-2131-16A1883EB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B4A2D5A6-72B6-12EA-903E-EAD1F6F6783B}"/>
              </a:ext>
            </a:extLst>
          </p:cNvPr>
          <p:cNvSpPr txBox="1"/>
          <p:nvPr/>
        </p:nvSpPr>
        <p:spPr>
          <a:xfrm>
            <a:off x="713250" y="321131"/>
            <a:ext cx="7717500" cy="8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endParaRPr lang="hu-HU" sz="2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en-US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 </a:t>
            </a:r>
            <a:r>
              <a:rPr lang="en-US" sz="2800" i="0" u="sng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Transsylvania</a:t>
            </a:r>
            <a:r>
              <a:rPr lang="en-US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park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381B6F1-13EE-35BB-347C-EB5F4F1E2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641" y="1142913"/>
            <a:ext cx="4872718" cy="365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0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7508D409-85D6-AD1C-BE8C-8E863CD39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4FE7B794-B49F-9EE4-53C3-7CD19A4CEDD7}"/>
              </a:ext>
            </a:extLst>
          </p:cNvPr>
          <p:cNvSpPr txBox="1"/>
          <p:nvPr/>
        </p:nvSpPr>
        <p:spPr>
          <a:xfrm>
            <a:off x="713250" y="321131"/>
            <a:ext cx="7717500" cy="8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endParaRPr lang="hu-HU" sz="2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en-US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 </a:t>
            </a:r>
            <a:r>
              <a:rPr lang="en-US" sz="2800" i="0" u="sng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Transsylvania</a:t>
            </a:r>
            <a:r>
              <a:rPr lang="en-US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A1697DEE-E5B0-66E4-21DC-BC08B65803D1}"/>
              </a:ext>
            </a:extLst>
          </p:cNvPr>
          <p:cNvSpPr txBox="1"/>
          <p:nvPr/>
        </p:nvSpPr>
        <p:spPr>
          <a:xfrm>
            <a:off x="244929" y="1149248"/>
            <a:ext cx="8654142" cy="3673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Székelyudvarhely –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Farkaslaka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(22 km)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Útközben park megtekintése.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Erdély nevezetességei: templom, vár, kastély – élethű, másolat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Részletesek, kidolgozott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Interaktív elemek, információs táblák</a:t>
            </a:r>
          </a:p>
        </p:txBody>
      </p:sp>
    </p:spTree>
    <p:extLst>
      <p:ext uri="{BB962C8B-B14F-4D97-AF65-F5344CB8AC3E}">
        <p14:creationId xmlns:p14="http://schemas.microsoft.com/office/powerpoint/2010/main" val="349398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49E1646E-5E00-C057-4366-0C760DF49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38C0ECDB-C8D2-CFB2-A8B0-5A2942BDB959}"/>
              </a:ext>
            </a:extLst>
          </p:cNvPr>
          <p:cNvSpPr txBox="1"/>
          <p:nvPr/>
        </p:nvSpPr>
        <p:spPr>
          <a:xfrm>
            <a:off x="713250" y="321131"/>
            <a:ext cx="7717500" cy="8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endParaRPr lang="hu-HU" sz="2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Tamási Áron szülőháza</a:t>
            </a:r>
            <a:endParaRPr lang="en-US" sz="2800" i="0" u="sng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219525A-1E93-3F72-DB20-C055AF861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821" y="1281791"/>
            <a:ext cx="6776358" cy="338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7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8E76D18B-7B70-339C-E382-F71900A21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E1DFA43F-7C98-6E64-B4CE-8C002FDF4109}"/>
              </a:ext>
            </a:extLst>
          </p:cNvPr>
          <p:cNvSpPr txBox="1"/>
          <p:nvPr/>
        </p:nvSpPr>
        <p:spPr>
          <a:xfrm>
            <a:off x="713250" y="321131"/>
            <a:ext cx="7717500" cy="8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endParaRPr lang="hu-HU" sz="2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Tamási Áron szülőháza</a:t>
            </a:r>
            <a:endParaRPr lang="en-US" sz="2800" i="0" u="sng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C2F9BC9-27C8-6635-80D7-DA085264F8FB}"/>
              </a:ext>
            </a:extLst>
          </p:cNvPr>
          <p:cNvSpPr txBox="1"/>
          <p:nvPr/>
        </p:nvSpPr>
        <p:spPr>
          <a:xfrm>
            <a:off x="244929" y="1149248"/>
            <a:ext cx="8654142" cy="3673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Farkaslaka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szülőház, székely író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Emlékház – bútorok, kéziratok, fotók, emléktárgyak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Korabeli élet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 századi író – legismertebb: </a:t>
            </a:r>
            <a:r>
              <a:rPr lang="hu-H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Ábel a rengetegben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Jelen van: székely identitás, természet, bölcsesség</a:t>
            </a:r>
          </a:p>
        </p:txBody>
      </p:sp>
    </p:spTree>
    <p:extLst>
      <p:ext uri="{BB962C8B-B14F-4D97-AF65-F5344CB8AC3E}">
        <p14:creationId xmlns:p14="http://schemas.microsoft.com/office/powerpoint/2010/main" val="191108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F4F0D941-B463-1C5A-1896-50F7A82B5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BE86A447-C579-767A-017F-E80BBBE4243E}"/>
              </a:ext>
            </a:extLst>
          </p:cNvPr>
          <p:cNvSpPr txBox="1"/>
          <p:nvPr/>
        </p:nvSpPr>
        <p:spPr>
          <a:xfrm>
            <a:off x="713250" y="321131"/>
            <a:ext cx="7717500" cy="8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endParaRPr lang="hu-HU" sz="2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Ady Endre Emlékmúzeum</a:t>
            </a:r>
            <a:endParaRPr lang="en-US" sz="2800" i="0" u="sng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FDBF851-A638-F50D-0413-E5275B400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668" y="1142913"/>
            <a:ext cx="6294664" cy="354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0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D9283CF4-207F-128F-7D77-9946EC779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CCA05FD2-7049-32F7-D00E-BE26BC1C7449}"/>
              </a:ext>
            </a:extLst>
          </p:cNvPr>
          <p:cNvSpPr txBox="1"/>
          <p:nvPr/>
        </p:nvSpPr>
        <p:spPr>
          <a:xfrm>
            <a:off x="713250" y="321131"/>
            <a:ext cx="7717500" cy="8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endParaRPr lang="hu-HU" sz="2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Ady Endre Emlékmúzeum</a:t>
            </a:r>
            <a:endParaRPr lang="en-US" sz="2800" i="0" u="sng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F04237FB-CC1B-F69D-BD87-51EC5D820E93}"/>
              </a:ext>
            </a:extLst>
          </p:cNvPr>
          <p:cNvSpPr txBox="1"/>
          <p:nvPr/>
        </p:nvSpPr>
        <p:spPr>
          <a:xfrm>
            <a:off x="244929" y="1149248"/>
            <a:ext cx="8654142" cy="3673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Székelyszentkirály – Nagyvárad (348 km)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Kávéház – kéziratok, levelek, korabeli dokumentumok, relikviák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Középpont – Nagyvárad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Pihenőhely – alkotói tér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Fontos – újságíró, múzsája, vezető alak   </a:t>
            </a:r>
          </a:p>
        </p:txBody>
      </p:sp>
    </p:spTree>
    <p:extLst>
      <p:ext uri="{BB962C8B-B14F-4D97-AF65-F5344CB8AC3E}">
        <p14:creationId xmlns:p14="http://schemas.microsoft.com/office/powerpoint/2010/main" val="59224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68CD5DBA-9697-550C-1191-42CC05625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C9E87A3C-5D23-9A3E-4B1C-297DCA0D012A}"/>
              </a:ext>
            </a:extLst>
          </p:cNvPr>
          <p:cNvSpPr txBox="1"/>
          <p:nvPr/>
        </p:nvSpPr>
        <p:spPr>
          <a:xfrm>
            <a:off x="-165890" y="166008"/>
            <a:ext cx="9475779" cy="1115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endParaRPr lang="hu-HU" sz="2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Római-katolikus Székesegyház</a:t>
            </a:r>
            <a:endParaRPr lang="en-US" sz="2800" i="0" u="sng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2D06DFC-2598-CF95-EBBC-D81552008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863" y="1101653"/>
            <a:ext cx="5472272" cy="36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1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F0180C4F-B1AF-FB7D-3AF9-75F3A6716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D2EACFDD-1199-2CD1-423D-0C6F604A0380}"/>
              </a:ext>
            </a:extLst>
          </p:cNvPr>
          <p:cNvSpPr txBox="1"/>
          <p:nvPr/>
        </p:nvSpPr>
        <p:spPr>
          <a:xfrm>
            <a:off x="713250" y="321131"/>
            <a:ext cx="7717500" cy="8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endParaRPr lang="hu-HU" sz="2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Római-katolikus Székesegyház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0824DEF-917A-75FD-8981-E8D39485228C}"/>
              </a:ext>
            </a:extLst>
          </p:cNvPr>
          <p:cNvSpPr txBox="1"/>
          <p:nvPr/>
        </p:nvSpPr>
        <p:spPr>
          <a:xfrm>
            <a:off x="244929" y="1296205"/>
            <a:ext cx="8654142" cy="29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Legnagyobb barokk templom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Belső tér gazdag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Freskók, festmények, orgona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Templomtorony </a:t>
            </a:r>
          </a:p>
        </p:txBody>
      </p:sp>
    </p:spTree>
    <p:extLst>
      <p:ext uri="{BB962C8B-B14F-4D97-AF65-F5344CB8AC3E}">
        <p14:creationId xmlns:p14="http://schemas.microsoft.com/office/powerpoint/2010/main" val="6004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4415C92D-281D-D7CB-A706-DC2DE5048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DA6CE977-DE70-C5C2-FC63-2FF72D3E7964}"/>
              </a:ext>
            </a:extLst>
          </p:cNvPr>
          <p:cNvSpPr txBox="1"/>
          <p:nvPr/>
        </p:nvSpPr>
        <p:spPr>
          <a:xfrm>
            <a:off x="-165890" y="166008"/>
            <a:ext cx="9475779" cy="1115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endParaRPr lang="hu-HU" sz="2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Püspöki palota</a:t>
            </a:r>
            <a:endParaRPr lang="en-US" sz="2800" i="0" u="sng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80B16C6-AFC6-C286-663A-246C96A59F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714"/>
          <a:stretch>
            <a:fillRect/>
          </a:stretch>
        </p:blipFill>
        <p:spPr>
          <a:xfrm>
            <a:off x="840187" y="1143000"/>
            <a:ext cx="7291442" cy="361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1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66AF408F-F515-55C1-8715-6E3F11887515}"/>
              </a:ext>
            </a:extLst>
          </p:cNvPr>
          <p:cNvSpPr txBox="1"/>
          <p:nvPr/>
        </p:nvSpPr>
        <p:spPr>
          <a:xfrm>
            <a:off x="2526846" y="249015"/>
            <a:ext cx="4090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Utazásunk célja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C357C57-544F-E3A9-6E5E-8FC8F79390A6}"/>
              </a:ext>
            </a:extLst>
          </p:cNvPr>
          <p:cNvSpPr txBox="1"/>
          <p:nvPr/>
        </p:nvSpPr>
        <p:spPr>
          <a:xfrm>
            <a:off x="131989" y="581097"/>
            <a:ext cx="9012011" cy="4269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Kapcsolatteremtés 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Természeti szépségek, örökségek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Hagyományok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Történelmi múlt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Legendák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15625BBC-8997-E2D4-B44B-F3519B028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D34DBDCB-418B-295F-5891-4C9D43B57E95}"/>
              </a:ext>
            </a:extLst>
          </p:cNvPr>
          <p:cNvSpPr txBox="1"/>
          <p:nvPr/>
        </p:nvSpPr>
        <p:spPr>
          <a:xfrm>
            <a:off x="-165890" y="166008"/>
            <a:ext cx="9475779" cy="1115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endParaRPr lang="hu-HU" sz="2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Püspöki palota</a:t>
            </a:r>
            <a:endParaRPr lang="en-US" sz="2800" i="0" u="sng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CCB6B9D-58E0-5241-A73C-D4378AEE0473}"/>
              </a:ext>
            </a:extLst>
          </p:cNvPr>
          <p:cNvSpPr txBox="1"/>
          <p:nvPr/>
        </p:nvSpPr>
        <p:spPr>
          <a:xfrm>
            <a:off x="244928" y="1116591"/>
            <a:ext cx="8654142" cy="3673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Legimpozánsabb és legértékesebb történelmi épület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Püspökség – nagyváradi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Patachich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Ádám püspök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szoba, 300 ablak, U alakú épület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Lakóhely – kulturális központ – kiállítások </a:t>
            </a:r>
          </a:p>
        </p:txBody>
      </p:sp>
    </p:spTree>
    <p:extLst>
      <p:ext uri="{BB962C8B-B14F-4D97-AF65-F5344CB8AC3E}">
        <p14:creationId xmlns:p14="http://schemas.microsoft.com/office/powerpoint/2010/main" val="427183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58EB5993-A840-4DD8-8B97-F695AD909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04444C2F-62D4-E5A9-C2FC-046A5E99E29C}"/>
              </a:ext>
            </a:extLst>
          </p:cNvPr>
          <p:cNvSpPr txBox="1"/>
          <p:nvPr/>
        </p:nvSpPr>
        <p:spPr>
          <a:xfrm>
            <a:off x="-165890" y="166008"/>
            <a:ext cx="9475779" cy="1115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endParaRPr lang="hu-HU" sz="2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i="0" u="sng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Zsadányi</a:t>
            </a:r>
            <a:r>
              <a:rPr lang="hu-HU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Református Általános Iskola (57 km)</a:t>
            </a:r>
            <a:endParaRPr lang="en-US" sz="2800" i="0" u="sng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858AB3A-046C-6474-CBD8-A0358ADEC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467" y="1140959"/>
            <a:ext cx="4923066" cy="36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7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2DC418F1-7281-1D78-58EF-E5EE1BD62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1E8862F-3D36-DF5A-8636-5A58DDC795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15" t="3810" r="10040" b="10159"/>
          <a:stretch>
            <a:fillRect/>
          </a:stretch>
        </p:blipFill>
        <p:spPr>
          <a:xfrm>
            <a:off x="2895746" y="-3977"/>
            <a:ext cx="3352508" cy="51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79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C2082B46-8D21-974D-9979-19FE9B093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C55591BF-AF37-BC9D-CE24-0B4916AE89DE}"/>
              </a:ext>
            </a:extLst>
          </p:cNvPr>
          <p:cNvSpPr txBox="1"/>
          <p:nvPr/>
        </p:nvSpPr>
        <p:spPr>
          <a:xfrm>
            <a:off x="4661806" y="179614"/>
            <a:ext cx="3878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nap</a:t>
            </a:r>
          </a:p>
          <a:p>
            <a:pPr algn="ctr"/>
            <a:r>
              <a:rPr lang="hu-H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Jézus szíve kilátó</a:t>
            </a:r>
          </a:p>
        </p:txBody>
      </p:sp>
      <p:pic>
        <p:nvPicPr>
          <p:cNvPr id="32" name="Kép 31">
            <a:extLst>
              <a:ext uri="{FF2B5EF4-FFF2-40B4-BE49-F238E27FC236}">
                <a16:creationId xmlns:a16="http://schemas.microsoft.com/office/drawing/2014/main" id="{590862D3-C2A9-4420-ABE8-CB02F21C8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0628" cy="5143500"/>
          </a:xfrm>
          <a:prstGeom prst="rect">
            <a:avLst/>
          </a:prstGeom>
        </p:spPr>
      </p:pic>
      <p:sp>
        <p:nvSpPr>
          <p:cNvPr id="33" name="Szövegdoboz 32">
            <a:extLst>
              <a:ext uri="{FF2B5EF4-FFF2-40B4-BE49-F238E27FC236}">
                <a16:creationId xmlns:a16="http://schemas.microsoft.com/office/drawing/2014/main" id="{78B445A1-0677-61D2-6BFB-B61A56A6FB6C}"/>
              </a:ext>
            </a:extLst>
          </p:cNvPr>
          <p:cNvSpPr txBox="1"/>
          <p:nvPr/>
        </p:nvSpPr>
        <p:spPr>
          <a:xfrm>
            <a:off x="3559629" y="1404257"/>
            <a:ext cx="5478235" cy="390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Zsadány – Székelyszentkirály (407 km)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Gordon – tető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Egyik legismertebb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méter magas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Belseje – csigalépcső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Vallási jelkép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87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63BA777A-B01B-807A-524D-FE6F0AE16884}"/>
              </a:ext>
            </a:extLst>
          </p:cNvPr>
          <p:cNvSpPr txBox="1"/>
          <p:nvPr/>
        </p:nvSpPr>
        <p:spPr>
          <a:xfrm>
            <a:off x="713250" y="386443"/>
            <a:ext cx="7717500" cy="8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nap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en-US" sz="2800" i="0" u="sng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Békás</a:t>
            </a:r>
            <a:r>
              <a:rPr lang="hu-HU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u="sng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i="0" u="sng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szoros</a:t>
            </a:r>
            <a:r>
              <a:rPr lang="hu-HU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7" name="Kép 36">
            <a:extLst>
              <a:ext uri="{FF2B5EF4-FFF2-40B4-BE49-F238E27FC236}">
                <a16:creationId xmlns:a16="http://schemas.microsoft.com/office/drawing/2014/main" id="{61FCBCD2-D0D5-BA52-2D35-AC455A4154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55" r="19536" b="-2"/>
          <a:stretch>
            <a:fillRect/>
          </a:stretch>
        </p:blipFill>
        <p:spPr>
          <a:xfrm>
            <a:off x="713225" y="1208225"/>
            <a:ext cx="3668250" cy="3264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Kép 34">
            <a:extLst>
              <a:ext uri="{FF2B5EF4-FFF2-40B4-BE49-F238E27FC236}">
                <a16:creationId xmlns:a16="http://schemas.microsoft.com/office/drawing/2014/main" id="{7C09AC07-714B-02A4-955B-6EEC17174B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051" r="9940" b="-2"/>
          <a:stretch>
            <a:fillRect/>
          </a:stretch>
        </p:blipFill>
        <p:spPr>
          <a:xfrm>
            <a:off x="4762475" y="1208225"/>
            <a:ext cx="3668250" cy="3264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28AA571C-20A4-F93D-0526-1C96BE5E3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4343EA61-6CD4-44A2-D5E4-90C5E920E535}"/>
              </a:ext>
            </a:extLst>
          </p:cNvPr>
          <p:cNvSpPr txBox="1"/>
          <p:nvPr/>
        </p:nvSpPr>
        <p:spPr>
          <a:xfrm>
            <a:off x="713250" y="321131"/>
            <a:ext cx="7717500" cy="8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nap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en-US" sz="2800" i="0" u="sng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Békás</a:t>
            </a:r>
            <a:r>
              <a:rPr lang="hu-HU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u="sng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i="0" u="sng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szoros</a:t>
            </a:r>
            <a:r>
              <a:rPr lang="hu-HU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A77651E8-F4A9-CDC2-22A6-35753D19432A}"/>
              </a:ext>
            </a:extLst>
          </p:cNvPr>
          <p:cNvSpPr txBox="1"/>
          <p:nvPr/>
        </p:nvSpPr>
        <p:spPr>
          <a:xfrm>
            <a:off x="244929" y="1181356"/>
            <a:ext cx="8654142" cy="3673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Székelyszentkirály – Békás – szoros (178 km)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Természeti csoda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Szűk, kanyargós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Kb. 300 méter magas sziklafalak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Kialakulása több millió év</a:t>
            </a:r>
          </a:p>
        </p:txBody>
      </p:sp>
    </p:spTree>
    <p:extLst>
      <p:ext uri="{BB962C8B-B14F-4D97-AF65-F5344CB8AC3E}">
        <p14:creationId xmlns:p14="http://schemas.microsoft.com/office/powerpoint/2010/main" val="154543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D2F902DA-D35A-400A-85FE-0605B41E0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2C765931-03E7-B344-9AEA-C3EB18E8145C}"/>
              </a:ext>
            </a:extLst>
          </p:cNvPr>
          <p:cNvSpPr txBox="1"/>
          <p:nvPr/>
        </p:nvSpPr>
        <p:spPr>
          <a:xfrm>
            <a:off x="713250" y="386443"/>
            <a:ext cx="7717500" cy="8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nap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Gyilkos – tó </a:t>
            </a:r>
            <a:endParaRPr lang="en-US" sz="2800" i="0" u="sng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12F1820-1E2F-03F8-B3BE-7F8EA81A7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1208225"/>
            <a:ext cx="5753100" cy="365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8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54E71E51-5D0F-B125-AB14-6F0F98F36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A7346CF1-12B5-16AB-213C-E5D5EB4D62AC}"/>
              </a:ext>
            </a:extLst>
          </p:cNvPr>
          <p:cNvSpPr txBox="1"/>
          <p:nvPr/>
        </p:nvSpPr>
        <p:spPr>
          <a:xfrm>
            <a:off x="713250" y="386443"/>
            <a:ext cx="7717500" cy="8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nap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Gyilkos – tó </a:t>
            </a:r>
            <a:endParaRPr lang="en-US" sz="2800" i="0" u="sng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703A0C3C-BBE9-3F2D-FF0E-FC9A03224295}"/>
              </a:ext>
            </a:extLst>
          </p:cNvPr>
          <p:cNvSpPr txBox="1"/>
          <p:nvPr/>
        </p:nvSpPr>
        <p:spPr>
          <a:xfrm>
            <a:off x="244929" y="1450770"/>
            <a:ext cx="8654142" cy="29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Legkülönlegesebb és legtitokzatosabb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Kiálló fatörzsek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1837 – földcsuszamlás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Legenda </a:t>
            </a:r>
          </a:p>
        </p:txBody>
      </p:sp>
    </p:spTree>
    <p:extLst>
      <p:ext uri="{BB962C8B-B14F-4D97-AF65-F5344CB8AC3E}">
        <p14:creationId xmlns:p14="http://schemas.microsoft.com/office/powerpoint/2010/main" val="340085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1AC4BD0E-03A9-F5C0-3656-73440DF4E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DC59E57C-FC45-22EE-5C17-9FBAC4C3A53D}"/>
              </a:ext>
            </a:extLst>
          </p:cNvPr>
          <p:cNvSpPr txBox="1"/>
          <p:nvPr/>
        </p:nvSpPr>
        <p:spPr>
          <a:xfrm>
            <a:off x="713250" y="321131"/>
            <a:ext cx="7717500" cy="8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nap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i="0" u="sng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Madarasi</a:t>
            </a:r>
            <a:r>
              <a:rPr lang="hu-HU" sz="2800" u="sng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Hargita </a:t>
            </a:r>
            <a:endParaRPr lang="en-US" sz="2800" i="0" u="sng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C02D5A1-209E-7FC2-0378-F22B57D49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763" y="1173052"/>
            <a:ext cx="6518473" cy="366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>
          <a:extLst>
            <a:ext uri="{FF2B5EF4-FFF2-40B4-BE49-F238E27FC236}">
              <a16:creationId xmlns:a16="http://schemas.microsoft.com/office/drawing/2014/main" id="{B8400B29-5B2A-C906-4172-CF6DA8A3D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övegdoboz 29">
            <a:extLst>
              <a:ext uri="{FF2B5EF4-FFF2-40B4-BE49-F238E27FC236}">
                <a16:creationId xmlns:a16="http://schemas.microsoft.com/office/drawing/2014/main" id="{642F869E-0DB3-C203-8D44-CB9F3AB0D324}"/>
              </a:ext>
            </a:extLst>
          </p:cNvPr>
          <p:cNvSpPr txBox="1"/>
          <p:nvPr/>
        </p:nvSpPr>
        <p:spPr>
          <a:xfrm>
            <a:off x="713250" y="321131"/>
            <a:ext cx="7717500" cy="8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nap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000"/>
            </a:pPr>
            <a:r>
              <a:rPr lang="hu-HU" sz="2800" i="0" u="sng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Madarasi</a:t>
            </a:r>
            <a:r>
              <a:rPr lang="hu-HU" sz="2800" u="sng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Hargita </a:t>
            </a:r>
            <a:endParaRPr lang="en-US" sz="2800" i="0" u="sng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36CCD66-BF9E-41FD-CECD-5B44FAAA895F}"/>
              </a:ext>
            </a:extLst>
          </p:cNvPr>
          <p:cNvSpPr txBox="1"/>
          <p:nvPr/>
        </p:nvSpPr>
        <p:spPr>
          <a:xfrm>
            <a:off x="244929" y="1149248"/>
            <a:ext cx="8654142" cy="3673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Székelyszentkirály –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Madarasi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Hargita (58 km)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Vulkanikus eredetű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Kb. 1801 méter magas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„A székelyek szent hegye”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Kopjafa, témanap, emlékmű. </a:t>
            </a:r>
          </a:p>
        </p:txBody>
      </p:sp>
    </p:spTree>
    <p:extLst>
      <p:ext uri="{BB962C8B-B14F-4D97-AF65-F5344CB8AC3E}">
        <p14:creationId xmlns:p14="http://schemas.microsoft.com/office/powerpoint/2010/main" val="36379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Minimalist Business Slides XL by Slidesgo">
  <a:themeElements>
    <a:clrScheme name="Simple Light">
      <a:dk1>
        <a:srgbClr val="000000"/>
      </a:dk1>
      <a:lt1>
        <a:srgbClr val="F5F2EE"/>
      </a:lt1>
      <a:dk2>
        <a:srgbClr val="000000"/>
      </a:dk2>
      <a:lt2>
        <a:srgbClr val="EEEEEE"/>
      </a:lt2>
      <a:accent1>
        <a:srgbClr val="3F3533"/>
      </a:accent1>
      <a:accent2>
        <a:srgbClr val="3F3533"/>
      </a:accent2>
      <a:accent3>
        <a:srgbClr val="3F3533"/>
      </a:accent3>
      <a:accent4>
        <a:srgbClr val="3F3533"/>
      </a:accent4>
      <a:accent5>
        <a:srgbClr val="3F3533"/>
      </a:accent5>
      <a:accent6>
        <a:srgbClr val="3F353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390</Words>
  <Application>Microsoft Office PowerPoint</Application>
  <PresentationFormat>Diavetítés a képernyőre (16:9 oldalarány)</PresentationFormat>
  <Paragraphs>95</Paragraphs>
  <Slides>22</Slides>
  <Notes>22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8" baseType="lpstr">
      <vt:lpstr>Vidaloka</vt:lpstr>
      <vt:lpstr>Montserrat</vt:lpstr>
      <vt:lpstr>Lato</vt:lpstr>
      <vt:lpstr>Times New Roman</vt:lpstr>
      <vt:lpstr>Arial</vt:lpstr>
      <vt:lpstr>Minimalist Business Slides XL by Slidesgo</vt:lpstr>
      <vt:lpstr>Erdélyi magyarság kultúrtörténeti és természeti értékeinek felfedezése.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Erdélyi magyarság kultúrtörténeti és természeti értékeinek felfedezése.</dc:title>
  <dc:creator>Péterné Ági</dc:creator>
  <cp:lastModifiedBy>Olga Kovács</cp:lastModifiedBy>
  <cp:revision>7</cp:revision>
  <dcterms:modified xsi:type="dcterms:W3CDTF">2026-04-20T16:21:07Z</dcterms:modified>
</cp:coreProperties>
</file>